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4A7919-BD3A-47CC-9365-DB868EAB28B8}" type="datetimeFigureOut">
              <a:rPr lang="en-IN" smtClean="0"/>
              <a:t>04-11-2024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614080-3577-4484-AC93-89AC8158A0D7}" type="slidenum">
              <a:rPr lang="en-IN" smtClean="0"/>
              <a:t>‹#›</a:t>
            </a:fld>
            <a:endParaRPr lang="en-IN"/>
          </a:p>
        </p:txBody>
      </p:sp>
    </p:spTree>
    <p:extLst>
      <p:ext uri="{BB962C8B-B14F-4D97-AF65-F5344CB8AC3E}">
        <p14:creationId xmlns:p14="http://schemas.microsoft.com/office/powerpoint/2010/main" val="3161301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4A7919-BD3A-47CC-9365-DB868EAB28B8}" type="datetimeFigureOut">
              <a:rPr lang="en-IN" smtClean="0"/>
              <a:t>04-11-2024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614080-3577-4484-AC93-89AC8158A0D7}" type="slidenum">
              <a:rPr lang="en-IN" smtClean="0"/>
              <a:t>‹#›</a:t>
            </a:fld>
            <a:endParaRPr lang="en-IN"/>
          </a:p>
        </p:txBody>
      </p:sp>
    </p:spTree>
    <p:extLst>
      <p:ext uri="{BB962C8B-B14F-4D97-AF65-F5344CB8AC3E}">
        <p14:creationId xmlns:p14="http://schemas.microsoft.com/office/powerpoint/2010/main" val="2683538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4A7919-BD3A-47CC-9365-DB868EAB28B8}" type="datetimeFigureOut">
              <a:rPr lang="en-IN" smtClean="0"/>
              <a:t>04-11-2024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614080-3577-4484-AC93-89AC8158A0D7}" type="slidenum">
              <a:rPr lang="en-IN" smtClean="0"/>
              <a:t>‹#›</a:t>
            </a:fld>
            <a:endParaRPr lang="en-IN"/>
          </a:p>
        </p:txBody>
      </p:sp>
    </p:spTree>
    <p:extLst>
      <p:ext uri="{BB962C8B-B14F-4D97-AF65-F5344CB8AC3E}">
        <p14:creationId xmlns:p14="http://schemas.microsoft.com/office/powerpoint/2010/main" val="787306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4A7919-BD3A-47CC-9365-DB868EAB28B8}" type="datetimeFigureOut">
              <a:rPr lang="en-IN" smtClean="0"/>
              <a:t>04-11-2024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614080-3577-4484-AC93-89AC8158A0D7}"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50198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4A7919-BD3A-47CC-9365-DB868EAB28B8}" type="datetimeFigureOut">
              <a:rPr lang="en-IN" smtClean="0"/>
              <a:t>04-11-2024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614080-3577-4484-AC93-89AC8158A0D7}" type="slidenum">
              <a:rPr lang="en-IN" smtClean="0"/>
              <a:t>‹#›</a:t>
            </a:fld>
            <a:endParaRPr lang="en-IN"/>
          </a:p>
        </p:txBody>
      </p:sp>
    </p:spTree>
    <p:extLst>
      <p:ext uri="{BB962C8B-B14F-4D97-AF65-F5344CB8AC3E}">
        <p14:creationId xmlns:p14="http://schemas.microsoft.com/office/powerpoint/2010/main" val="3704372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04A7919-BD3A-47CC-9365-DB868EAB28B8}" type="datetimeFigureOut">
              <a:rPr lang="en-IN" smtClean="0"/>
              <a:t>04-11-2024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B614080-3577-4484-AC93-89AC8158A0D7}" type="slidenum">
              <a:rPr lang="en-IN" smtClean="0"/>
              <a:t>‹#›</a:t>
            </a:fld>
            <a:endParaRPr lang="en-IN"/>
          </a:p>
        </p:txBody>
      </p:sp>
    </p:spTree>
    <p:extLst>
      <p:ext uri="{BB962C8B-B14F-4D97-AF65-F5344CB8AC3E}">
        <p14:creationId xmlns:p14="http://schemas.microsoft.com/office/powerpoint/2010/main" val="639902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04A7919-BD3A-47CC-9365-DB868EAB28B8}" type="datetimeFigureOut">
              <a:rPr lang="en-IN" smtClean="0"/>
              <a:t>04-11-2024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B614080-3577-4484-AC93-89AC8158A0D7}" type="slidenum">
              <a:rPr lang="en-IN" smtClean="0"/>
              <a:t>‹#›</a:t>
            </a:fld>
            <a:endParaRPr lang="en-IN"/>
          </a:p>
        </p:txBody>
      </p:sp>
    </p:spTree>
    <p:extLst>
      <p:ext uri="{BB962C8B-B14F-4D97-AF65-F5344CB8AC3E}">
        <p14:creationId xmlns:p14="http://schemas.microsoft.com/office/powerpoint/2010/main" val="1265328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4A7919-BD3A-47CC-9365-DB868EAB28B8}" type="datetimeFigureOut">
              <a:rPr lang="en-IN" smtClean="0"/>
              <a:t>04-11-2024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614080-3577-4484-AC93-89AC8158A0D7}" type="slidenum">
              <a:rPr lang="en-IN" smtClean="0"/>
              <a:t>‹#›</a:t>
            </a:fld>
            <a:endParaRPr lang="en-IN"/>
          </a:p>
        </p:txBody>
      </p:sp>
    </p:spTree>
    <p:extLst>
      <p:ext uri="{BB962C8B-B14F-4D97-AF65-F5344CB8AC3E}">
        <p14:creationId xmlns:p14="http://schemas.microsoft.com/office/powerpoint/2010/main" val="34183428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4A7919-BD3A-47CC-9365-DB868EAB28B8}" type="datetimeFigureOut">
              <a:rPr lang="en-IN" smtClean="0"/>
              <a:t>04-11-2024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614080-3577-4484-AC93-89AC8158A0D7}" type="slidenum">
              <a:rPr lang="en-IN" smtClean="0"/>
              <a:t>‹#›</a:t>
            </a:fld>
            <a:endParaRPr lang="en-IN"/>
          </a:p>
        </p:txBody>
      </p:sp>
    </p:spTree>
    <p:extLst>
      <p:ext uri="{BB962C8B-B14F-4D97-AF65-F5344CB8AC3E}">
        <p14:creationId xmlns:p14="http://schemas.microsoft.com/office/powerpoint/2010/main" val="791354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4A7919-BD3A-47CC-9365-DB868EAB28B8}" type="datetimeFigureOut">
              <a:rPr lang="en-IN" smtClean="0"/>
              <a:t>04-11-2024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614080-3577-4484-AC93-89AC8158A0D7}" type="slidenum">
              <a:rPr lang="en-IN" smtClean="0"/>
              <a:t>‹#›</a:t>
            </a:fld>
            <a:endParaRPr lang="en-IN"/>
          </a:p>
        </p:txBody>
      </p:sp>
    </p:spTree>
    <p:extLst>
      <p:ext uri="{BB962C8B-B14F-4D97-AF65-F5344CB8AC3E}">
        <p14:creationId xmlns:p14="http://schemas.microsoft.com/office/powerpoint/2010/main" val="988413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4A7919-BD3A-47CC-9365-DB868EAB28B8}" type="datetimeFigureOut">
              <a:rPr lang="en-IN" smtClean="0"/>
              <a:t>04-11-2024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614080-3577-4484-AC93-89AC8158A0D7}" type="slidenum">
              <a:rPr lang="en-IN" smtClean="0"/>
              <a:t>‹#›</a:t>
            </a:fld>
            <a:endParaRPr lang="en-IN"/>
          </a:p>
        </p:txBody>
      </p:sp>
    </p:spTree>
    <p:extLst>
      <p:ext uri="{BB962C8B-B14F-4D97-AF65-F5344CB8AC3E}">
        <p14:creationId xmlns:p14="http://schemas.microsoft.com/office/powerpoint/2010/main" val="1824256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4A7919-BD3A-47CC-9365-DB868EAB28B8}" type="datetimeFigureOut">
              <a:rPr lang="en-IN" smtClean="0"/>
              <a:t>04-11-2024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614080-3577-4484-AC93-89AC8158A0D7}" type="slidenum">
              <a:rPr lang="en-IN" smtClean="0"/>
              <a:t>‹#›</a:t>
            </a:fld>
            <a:endParaRPr lang="en-IN"/>
          </a:p>
        </p:txBody>
      </p:sp>
    </p:spTree>
    <p:extLst>
      <p:ext uri="{BB962C8B-B14F-4D97-AF65-F5344CB8AC3E}">
        <p14:creationId xmlns:p14="http://schemas.microsoft.com/office/powerpoint/2010/main" val="637762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4A7919-BD3A-47CC-9365-DB868EAB28B8}" type="datetimeFigureOut">
              <a:rPr lang="en-IN" smtClean="0"/>
              <a:t>04-11-2024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B614080-3577-4484-AC93-89AC8158A0D7}" type="slidenum">
              <a:rPr lang="en-IN" smtClean="0"/>
              <a:t>‹#›</a:t>
            </a:fld>
            <a:endParaRPr lang="en-IN"/>
          </a:p>
        </p:txBody>
      </p:sp>
    </p:spTree>
    <p:extLst>
      <p:ext uri="{BB962C8B-B14F-4D97-AF65-F5344CB8AC3E}">
        <p14:creationId xmlns:p14="http://schemas.microsoft.com/office/powerpoint/2010/main" val="1375563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4A7919-BD3A-47CC-9365-DB868EAB28B8}" type="datetimeFigureOut">
              <a:rPr lang="en-IN" smtClean="0"/>
              <a:t>04-11-2024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B614080-3577-4484-AC93-89AC8158A0D7}" type="slidenum">
              <a:rPr lang="en-IN" smtClean="0"/>
              <a:t>‹#›</a:t>
            </a:fld>
            <a:endParaRPr lang="en-IN"/>
          </a:p>
        </p:txBody>
      </p:sp>
    </p:spTree>
    <p:extLst>
      <p:ext uri="{BB962C8B-B14F-4D97-AF65-F5344CB8AC3E}">
        <p14:creationId xmlns:p14="http://schemas.microsoft.com/office/powerpoint/2010/main" val="816014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4A7919-BD3A-47CC-9365-DB868EAB28B8}" type="datetimeFigureOut">
              <a:rPr lang="en-IN" smtClean="0"/>
              <a:t>04-11-2024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B614080-3577-4484-AC93-89AC8158A0D7}" type="slidenum">
              <a:rPr lang="en-IN" smtClean="0"/>
              <a:t>‹#›</a:t>
            </a:fld>
            <a:endParaRPr lang="en-IN"/>
          </a:p>
        </p:txBody>
      </p:sp>
    </p:spTree>
    <p:extLst>
      <p:ext uri="{BB962C8B-B14F-4D97-AF65-F5344CB8AC3E}">
        <p14:creationId xmlns:p14="http://schemas.microsoft.com/office/powerpoint/2010/main" val="3644339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4A7919-BD3A-47CC-9365-DB868EAB28B8}" type="datetimeFigureOut">
              <a:rPr lang="en-IN" smtClean="0"/>
              <a:t>04-11-2024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614080-3577-4484-AC93-89AC8158A0D7}" type="slidenum">
              <a:rPr lang="en-IN" smtClean="0"/>
              <a:t>‹#›</a:t>
            </a:fld>
            <a:endParaRPr lang="en-IN"/>
          </a:p>
        </p:txBody>
      </p:sp>
    </p:spTree>
    <p:extLst>
      <p:ext uri="{BB962C8B-B14F-4D97-AF65-F5344CB8AC3E}">
        <p14:creationId xmlns:p14="http://schemas.microsoft.com/office/powerpoint/2010/main" val="3112418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4A7919-BD3A-47CC-9365-DB868EAB28B8}" type="datetimeFigureOut">
              <a:rPr lang="en-IN" smtClean="0"/>
              <a:t>04-11-2024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614080-3577-4484-AC93-89AC8158A0D7}" type="slidenum">
              <a:rPr lang="en-IN" smtClean="0"/>
              <a:t>‹#›</a:t>
            </a:fld>
            <a:endParaRPr lang="en-IN"/>
          </a:p>
        </p:txBody>
      </p:sp>
    </p:spTree>
    <p:extLst>
      <p:ext uri="{BB962C8B-B14F-4D97-AF65-F5344CB8AC3E}">
        <p14:creationId xmlns:p14="http://schemas.microsoft.com/office/powerpoint/2010/main" val="1890710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04A7919-BD3A-47CC-9365-DB868EAB28B8}" type="datetimeFigureOut">
              <a:rPr lang="en-IN" smtClean="0"/>
              <a:t>04-11-2024</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B614080-3577-4484-AC93-89AC8158A0D7}" type="slidenum">
              <a:rPr lang="en-IN" smtClean="0"/>
              <a:t>‹#›</a:t>
            </a:fld>
            <a:endParaRPr lang="en-IN"/>
          </a:p>
        </p:txBody>
      </p:sp>
    </p:spTree>
    <p:extLst>
      <p:ext uri="{BB962C8B-B14F-4D97-AF65-F5344CB8AC3E}">
        <p14:creationId xmlns:p14="http://schemas.microsoft.com/office/powerpoint/2010/main" val="3881702711"/>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565A-66D9-44A4-BDFC-13525594C014}"/>
              </a:ext>
            </a:extLst>
          </p:cNvPr>
          <p:cNvSpPr>
            <a:spLocks noGrp="1"/>
          </p:cNvSpPr>
          <p:nvPr>
            <p:ph type="ctrTitle"/>
          </p:nvPr>
        </p:nvSpPr>
        <p:spPr>
          <a:xfrm>
            <a:off x="1524000" y="1491916"/>
            <a:ext cx="9144000" cy="962525"/>
          </a:xfrm>
        </p:spPr>
        <p:txBody>
          <a:bodyPr/>
          <a:lstStyle/>
          <a:p>
            <a:r>
              <a:rPr lang="en-US" dirty="0"/>
              <a:t>GLOBAL SALES REPORT</a:t>
            </a:r>
            <a:endParaRPr lang="en-IN" dirty="0"/>
          </a:p>
        </p:txBody>
      </p:sp>
      <p:sp>
        <p:nvSpPr>
          <p:cNvPr id="3" name="Subtitle 2">
            <a:extLst>
              <a:ext uri="{FF2B5EF4-FFF2-40B4-BE49-F238E27FC236}">
                <a16:creationId xmlns:a16="http://schemas.microsoft.com/office/drawing/2014/main" id="{D61076D8-2D2E-404E-AD6C-5672E184AEF8}"/>
              </a:ext>
            </a:extLst>
          </p:cNvPr>
          <p:cNvSpPr>
            <a:spLocks noGrp="1"/>
          </p:cNvSpPr>
          <p:nvPr>
            <p:ph type="subTitle" idx="1"/>
          </p:nvPr>
        </p:nvSpPr>
        <p:spPr>
          <a:xfrm flipH="1">
            <a:off x="4957006" y="2598821"/>
            <a:ext cx="2088683" cy="582328"/>
          </a:xfrm>
        </p:spPr>
        <p:txBody>
          <a:bodyPr/>
          <a:lstStyle/>
          <a:p>
            <a:r>
              <a:rPr lang="en-US" dirty="0"/>
              <a:t>(2022-2023)</a:t>
            </a:r>
            <a:endParaRPr lang="en-IN" dirty="0"/>
          </a:p>
        </p:txBody>
      </p:sp>
      <p:sp>
        <p:nvSpPr>
          <p:cNvPr id="4" name="TextBox 3">
            <a:extLst>
              <a:ext uri="{FF2B5EF4-FFF2-40B4-BE49-F238E27FC236}">
                <a16:creationId xmlns:a16="http://schemas.microsoft.com/office/drawing/2014/main" id="{145948EA-8323-43D3-A3E8-C63475CA042F}"/>
              </a:ext>
            </a:extLst>
          </p:cNvPr>
          <p:cNvSpPr txBox="1"/>
          <p:nvPr/>
        </p:nvSpPr>
        <p:spPr>
          <a:xfrm>
            <a:off x="6410424" y="3676852"/>
            <a:ext cx="5245769" cy="2308324"/>
          </a:xfrm>
          <a:prstGeom prst="rect">
            <a:avLst/>
          </a:prstGeom>
          <a:noFill/>
        </p:spPr>
        <p:txBody>
          <a:bodyPr wrap="square" rtlCol="0">
            <a:spAutoFit/>
          </a:bodyPr>
          <a:lstStyle/>
          <a:p>
            <a:pPr algn="l"/>
            <a:r>
              <a:rPr lang="en-US" sz="1800" b="1" dirty="0">
                <a:solidFill>
                  <a:schemeClr val="tx1"/>
                </a:solidFill>
                <a:latin typeface="Times New Roman" panose="02020603050405020304" pitchFamily="18" charset="0"/>
                <a:cs typeface="Times New Roman" panose="02020603050405020304" pitchFamily="18" charset="0"/>
              </a:rPr>
              <a:t>Presented by: </a:t>
            </a:r>
          </a:p>
          <a:p>
            <a:pPr algn="l"/>
            <a:endParaRPr lang="en-US" sz="1800" b="1" dirty="0">
              <a:solidFill>
                <a:schemeClr val="tx1"/>
              </a:solidFill>
              <a:latin typeface="Times New Roman" panose="02020603050405020304" pitchFamily="18" charset="0"/>
              <a:cs typeface="Times New Roman" panose="02020603050405020304" pitchFamily="18" charset="0"/>
            </a:endParaRPr>
          </a:p>
          <a:p>
            <a:pPr algn="l"/>
            <a:r>
              <a:rPr lang="en-US" b="1" dirty="0">
                <a:solidFill>
                  <a:schemeClr val="tx1"/>
                </a:solidFill>
                <a:latin typeface="Times New Roman" panose="02020603050405020304" pitchFamily="18" charset="0"/>
                <a:cs typeface="Times New Roman" panose="02020603050405020304" pitchFamily="18" charset="0"/>
              </a:rPr>
              <a:t>     Name	      : </a:t>
            </a:r>
            <a:r>
              <a:rPr lang="en-US" b="1" dirty="0" err="1">
                <a:solidFill>
                  <a:schemeClr val="tx1"/>
                </a:solidFill>
                <a:latin typeface="Times New Roman" panose="02020603050405020304" pitchFamily="18" charset="0"/>
                <a:cs typeface="Times New Roman" panose="02020603050405020304" pitchFamily="18" charset="0"/>
              </a:rPr>
              <a:t>Damarasingu</a:t>
            </a:r>
            <a:r>
              <a:rPr lang="en-US" b="1" dirty="0">
                <a:solidFill>
                  <a:schemeClr val="tx1"/>
                </a:solidFill>
                <a:latin typeface="Times New Roman" panose="02020603050405020304" pitchFamily="18" charset="0"/>
                <a:cs typeface="Times New Roman" panose="02020603050405020304" pitchFamily="18" charset="0"/>
              </a:rPr>
              <a:t> Gowtham Bhaskar</a:t>
            </a:r>
          </a:p>
          <a:p>
            <a:pPr algn="l"/>
            <a:endParaRPr lang="en-US" b="1" dirty="0">
              <a:solidFill>
                <a:schemeClr val="tx1"/>
              </a:solidFill>
              <a:latin typeface="Times New Roman" panose="02020603050405020304" pitchFamily="18" charset="0"/>
              <a:cs typeface="Times New Roman" panose="02020603050405020304" pitchFamily="18" charset="0"/>
            </a:endParaRPr>
          </a:p>
          <a:p>
            <a:pPr algn="l"/>
            <a:r>
              <a:rPr lang="en-US" b="1" dirty="0">
                <a:solidFill>
                  <a:schemeClr val="tx1"/>
                </a:solidFill>
                <a:latin typeface="Times New Roman" panose="02020603050405020304" pitchFamily="18" charset="0"/>
                <a:cs typeface="Times New Roman" panose="02020603050405020304" pitchFamily="18" charset="0"/>
              </a:rPr>
              <a:t>     CMIS ID : AF0426119</a:t>
            </a:r>
          </a:p>
          <a:p>
            <a:pPr algn="l"/>
            <a:endParaRPr lang="en-US" b="1" dirty="0">
              <a:solidFill>
                <a:schemeClr val="tx1"/>
              </a:solidFill>
              <a:latin typeface="Times New Roman" panose="02020603050405020304" pitchFamily="18" charset="0"/>
              <a:cs typeface="Times New Roman" panose="02020603050405020304" pitchFamily="18" charset="0"/>
            </a:endParaRPr>
          </a:p>
          <a:p>
            <a:pPr algn="l"/>
            <a:r>
              <a:rPr lang="en-US" b="1" dirty="0">
                <a:latin typeface="Times New Roman" panose="02020603050405020304" pitchFamily="18" charset="0"/>
                <a:cs typeface="Times New Roman" panose="02020603050405020304" pitchFamily="18" charset="0"/>
              </a:rPr>
              <a:t>     BATCH   : ANP-C8412</a:t>
            </a:r>
            <a:endParaRPr lang="en-US" b="1" dirty="0">
              <a:solidFill>
                <a:schemeClr val="tx1"/>
              </a:solidFill>
              <a:latin typeface="Times New Roman" panose="02020603050405020304" pitchFamily="18"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6E3FDC10-6DF7-489A-8F7F-1D4CD90B9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134" y="154719"/>
            <a:ext cx="2383732" cy="1221694"/>
          </a:xfrm>
          <a:prstGeom prst="rect">
            <a:avLst/>
          </a:prstGeom>
        </p:spPr>
      </p:pic>
    </p:spTree>
    <p:extLst>
      <p:ext uri="{BB962C8B-B14F-4D97-AF65-F5344CB8AC3E}">
        <p14:creationId xmlns:p14="http://schemas.microsoft.com/office/powerpoint/2010/main" val="3648898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FAAFC-0290-4A01-A54F-6E384E152887}"/>
              </a:ext>
            </a:extLst>
          </p:cNvPr>
          <p:cNvSpPr>
            <a:spLocks noGrp="1"/>
          </p:cNvSpPr>
          <p:nvPr>
            <p:ph type="title"/>
          </p:nvPr>
        </p:nvSpPr>
        <p:spPr>
          <a:xfrm>
            <a:off x="913795" y="86627"/>
            <a:ext cx="10353762" cy="673769"/>
          </a:xfrm>
        </p:spPr>
        <p:txBody>
          <a:bodyPr>
            <a:normAutofit fontScale="90000"/>
          </a:bodyPr>
          <a:lstStyle/>
          <a:p>
            <a:r>
              <a:rPr lang="en-US" dirty="0"/>
              <a:t>CATEGORY SALES RESULT</a:t>
            </a:r>
            <a:endParaRPr lang="en-IN" dirty="0"/>
          </a:p>
        </p:txBody>
      </p:sp>
      <p:sp>
        <p:nvSpPr>
          <p:cNvPr id="3" name="Content Placeholder 2">
            <a:extLst>
              <a:ext uri="{FF2B5EF4-FFF2-40B4-BE49-F238E27FC236}">
                <a16:creationId xmlns:a16="http://schemas.microsoft.com/office/drawing/2014/main" id="{B264CC88-180B-4C44-943F-299BF535E34B}"/>
              </a:ext>
            </a:extLst>
          </p:cNvPr>
          <p:cNvSpPr>
            <a:spLocks noGrp="1"/>
          </p:cNvSpPr>
          <p:nvPr>
            <p:ph idx="1"/>
          </p:nvPr>
        </p:nvSpPr>
        <p:spPr>
          <a:xfrm>
            <a:off x="516556" y="760396"/>
            <a:ext cx="10751001" cy="5794407"/>
          </a:xfrm>
        </p:spPr>
        <p:txBody>
          <a:bodyPr/>
          <a:lstStyle/>
          <a:p>
            <a:r>
              <a:rPr lang="en-US" dirty="0"/>
              <a:t>HERE IS THE RESULT FOR PREVIOUS VISUAL</a:t>
            </a:r>
            <a:endParaRPr lang="en-IN" dirty="0"/>
          </a:p>
          <a:p>
            <a:pPr marL="36900" indent="0">
              <a:buNone/>
            </a:pPr>
            <a:endParaRPr lang="en-IN" dirty="0"/>
          </a:p>
        </p:txBody>
      </p:sp>
      <p:pic>
        <p:nvPicPr>
          <p:cNvPr id="5" name="Picture 4">
            <a:extLst>
              <a:ext uri="{FF2B5EF4-FFF2-40B4-BE49-F238E27FC236}">
                <a16:creationId xmlns:a16="http://schemas.microsoft.com/office/drawing/2014/main" id="{81AA5A0E-185B-4925-880B-2398CC0D3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443" y="1254013"/>
            <a:ext cx="10751001" cy="5300790"/>
          </a:xfrm>
          <a:prstGeom prst="rect">
            <a:avLst/>
          </a:prstGeom>
        </p:spPr>
      </p:pic>
    </p:spTree>
    <p:extLst>
      <p:ext uri="{BB962C8B-B14F-4D97-AF65-F5344CB8AC3E}">
        <p14:creationId xmlns:p14="http://schemas.microsoft.com/office/powerpoint/2010/main" val="4135392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CA1D3-5F35-42B7-B4DF-D4ECC27BF876}"/>
              </a:ext>
            </a:extLst>
          </p:cNvPr>
          <p:cNvSpPr>
            <a:spLocks noGrp="1"/>
          </p:cNvSpPr>
          <p:nvPr>
            <p:ph type="title"/>
          </p:nvPr>
        </p:nvSpPr>
        <p:spPr>
          <a:xfrm>
            <a:off x="913795" y="86627"/>
            <a:ext cx="10353762" cy="770021"/>
          </a:xfrm>
        </p:spPr>
        <p:txBody>
          <a:bodyPr/>
          <a:lstStyle/>
          <a:p>
            <a:r>
              <a:rPr lang="en-US" dirty="0"/>
              <a:t>COUNTRY SALES</a:t>
            </a:r>
            <a:endParaRPr lang="en-IN" dirty="0"/>
          </a:p>
        </p:txBody>
      </p:sp>
      <p:sp>
        <p:nvSpPr>
          <p:cNvPr id="3" name="Content Placeholder 2">
            <a:extLst>
              <a:ext uri="{FF2B5EF4-FFF2-40B4-BE49-F238E27FC236}">
                <a16:creationId xmlns:a16="http://schemas.microsoft.com/office/drawing/2014/main" id="{A4EEBC6F-CC40-462B-A7D0-1B17AA850838}"/>
              </a:ext>
            </a:extLst>
          </p:cNvPr>
          <p:cNvSpPr>
            <a:spLocks noGrp="1"/>
          </p:cNvSpPr>
          <p:nvPr>
            <p:ph idx="1"/>
          </p:nvPr>
        </p:nvSpPr>
        <p:spPr>
          <a:xfrm>
            <a:off x="913795" y="856649"/>
            <a:ext cx="10353762" cy="4934552"/>
          </a:xfrm>
        </p:spPr>
        <p:txBody>
          <a:bodyPr/>
          <a:lstStyle/>
          <a:p>
            <a:pPr algn="just"/>
            <a:r>
              <a:rPr lang="en-US" dirty="0"/>
              <a:t>Country sales analysis involves selecting a specific country and state along with a designated year to generate a detailed report. This report presents key metrics, including total sales revenue, profits, and the count of total orders for that particular country and state. By analyzing this data, users can gain insights into regional performance, identify trends, and develop targeted strategies to enhance sales and profitability.</a:t>
            </a:r>
            <a:endParaRPr lang="en-IN" dirty="0"/>
          </a:p>
        </p:txBody>
      </p:sp>
      <p:pic>
        <p:nvPicPr>
          <p:cNvPr id="5" name="Picture 4">
            <a:extLst>
              <a:ext uri="{FF2B5EF4-FFF2-40B4-BE49-F238E27FC236}">
                <a16:creationId xmlns:a16="http://schemas.microsoft.com/office/drawing/2014/main" id="{636D6C2D-75D8-4551-8F9E-33C6A29CA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3085" y="2437421"/>
            <a:ext cx="7664844" cy="4254719"/>
          </a:xfrm>
          <a:prstGeom prst="rect">
            <a:avLst/>
          </a:prstGeom>
        </p:spPr>
      </p:pic>
    </p:spTree>
    <p:extLst>
      <p:ext uri="{BB962C8B-B14F-4D97-AF65-F5344CB8AC3E}">
        <p14:creationId xmlns:p14="http://schemas.microsoft.com/office/powerpoint/2010/main" val="2185488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8F73D-F5F1-4B4F-84FE-906984CFC32E}"/>
              </a:ext>
            </a:extLst>
          </p:cNvPr>
          <p:cNvSpPr>
            <a:spLocks noGrp="1"/>
          </p:cNvSpPr>
          <p:nvPr>
            <p:ph type="title"/>
          </p:nvPr>
        </p:nvSpPr>
        <p:spPr>
          <a:xfrm>
            <a:off x="913795" y="115503"/>
            <a:ext cx="10353762" cy="750771"/>
          </a:xfrm>
        </p:spPr>
        <p:txBody>
          <a:bodyPr/>
          <a:lstStyle/>
          <a:p>
            <a:r>
              <a:rPr lang="en-US" dirty="0"/>
              <a:t>COUNTRY SALES RESULT</a:t>
            </a:r>
            <a:endParaRPr lang="en-IN" dirty="0"/>
          </a:p>
        </p:txBody>
      </p:sp>
      <p:sp>
        <p:nvSpPr>
          <p:cNvPr id="3" name="Content Placeholder 2">
            <a:extLst>
              <a:ext uri="{FF2B5EF4-FFF2-40B4-BE49-F238E27FC236}">
                <a16:creationId xmlns:a16="http://schemas.microsoft.com/office/drawing/2014/main" id="{5CBF0A41-B991-4914-BA8A-AA149879A239}"/>
              </a:ext>
            </a:extLst>
          </p:cNvPr>
          <p:cNvSpPr>
            <a:spLocks noGrp="1"/>
          </p:cNvSpPr>
          <p:nvPr>
            <p:ph idx="1"/>
          </p:nvPr>
        </p:nvSpPr>
        <p:spPr>
          <a:xfrm>
            <a:off x="462013" y="866275"/>
            <a:ext cx="10805544" cy="5876222"/>
          </a:xfrm>
        </p:spPr>
        <p:txBody>
          <a:bodyPr/>
          <a:lstStyle/>
          <a:p>
            <a:r>
              <a:rPr lang="en-US" dirty="0"/>
              <a:t>HERE IS THE RESULT FOR PREVIOUS VISUAL</a:t>
            </a:r>
            <a:endParaRPr lang="en-IN" dirty="0"/>
          </a:p>
          <a:p>
            <a:pPr marL="36900" indent="0">
              <a:buNone/>
            </a:pPr>
            <a:endParaRPr lang="en-IN" dirty="0"/>
          </a:p>
        </p:txBody>
      </p:sp>
      <p:pic>
        <p:nvPicPr>
          <p:cNvPr id="5" name="Picture 4">
            <a:extLst>
              <a:ext uri="{FF2B5EF4-FFF2-40B4-BE49-F238E27FC236}">
                <a16:creationId xmlns:a16="http://schemas.microsoft.com/office/drawing/2014/main" id="{2A8BF1B2-D5DF-427D-941C-E90A4D658D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301640"/>
            <a:ext cx="10646146" cy="5185787"/>
          </a:xfrm>
          <a:prstGeom prst="rect">
            <a:avLst/>
          </a:prstGeom>
        </p:spPr>
      </p:pic>
    </p:spTree>
    <p:extLst>
      <p:ext uri="{BB962C8B-B14F-4D97-AF65-F5344CB8AC3E}">
        <p14:creationId xmlns:p14="http://schemas.microsoft.com/office/powerpoint/2010/main" val="1400231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532D-386D-4CD1-BA05-4C59B405E7DF}"/>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FCAFCA2D-E17C-46DC-9073-BFA9E891635E}"/>
              </a:ext>
            </a:extLst>
          </p:cNvPr>
          <p:cNvSpPr>
            <a:spLocks noGrp="1"/>
          </p:cNvSpPr>
          <p:nvPr>
            <p:ph idx="1"/>
          </p:nvPr>
        </p:nvSpPr>
        <p:spPr/>
        <p:txBody>
          <a:bodyPr/>
          <a:lstStyle/>
          <a:p>
            <a:pPr algn="just"/>
            <a:r>
              <a:rPr lang="en-US" dirty="0"/>
              <a:t>In conclusion, the comprehensive sales analysis across regions, categories, and countries offers a holistic view of performance for the selected year. By evaluating total sales revenue, profits, and order counts, stakeholders can identify key trends and opportunities for improvement. This project equips decision-makers with the insights necessary to refine strategies, enhance operational efficiency, and drive growth across diverse markets. Ultimately, leveraging this data fosters informed decision-making that can lead to increased profitability and sustained success.</a:t>
            </a:r>
            <a:endParaRPr lang="en-IN" dirty="0"/>
          </a:p>
        </p:txBody>
      </p:sp>
    </p:spTree>
    <p:extLst>
      <p:ext uri="{BB962C8B-B14F-4D97-AF65-F5344CB8AC3E}">
        <p14:creationId xmlns:p14="http://schemas.microsoft.com/office/powerpoint/2010/main" val="1626160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3AD77-1554-4889-B471-C6CC64FAD943}"/>
              </a:ext>
            </a:extLst>
          </p:cNvPr>
          <p:cNvSpPr>
            <a:spLocks noGrp="1"/>
          </p:cNvSpPr>
          <p:nvPr>
            <p:ph type="title"/>
          </p:nvPr>
        </p:nvSpPr>
        <p:spPr>
          <a:xfrm>
            <a:off x="913795" y="609600"/>
            <a:ext cx="10353762" cy="4847924"/>
          </a:xfrm>
        </p:spPr>
        <p:txBody>
          <a:bodyPr>
            <a:normAutofit/>
          </a:bodyPr>
          <a:lstStyle/>
          <a:p>
            <a:r>
              <a:rPr lang="en-US" sz="9600" dirty="0"/>
              <a:t>THANK YOU</a:t>
            </a:r>
            <a:endParaRPr lang="en-IN" sz="9600" dirty="0"/>
          </a:p>
        </p:txBody>
      </p:sp>
      <p:sp>
        <p:nvSpPr>
          <p:cNvPr id="3" name="Content Placeholder 2">
            <a:extLst>
              <a:ext uri="{FF2B5EF4-FFF2-40B4-BE49-F238E27FC236}">
                <a16:creationId xmlns:a16="http://schemas.microsoft.com/office/drawing/2014/main" id="{114C83E2-B55B-48EC-82B3-FB692DFB1BC8}"/>
              </a:ext>
            </a:extLst>
          </p:cNvPr>
          <p:cNvSpPr>
            <a:spLocks noGrp="1"/>
          </p:cNvSpPr>
          <p:nvPr>
            <p:ph idx="1"/>
          </p:nvPr>
        </p:nvSpPr>
        <p:spPr>
          <a:xfrm>
            <a:off x="-67378" y="6756935"/>
            <a:ext cx="67377" cy="101064"/>
          </a:xfrm>
        </p:spPr>
        <p:txBody>
          <a:bodyPr>
            <a:normAutofit fontScale="25000" lnSpcReduction="20000"/>
          </a:bodyPr>
          <a:lstStyle/>
          <a:p>
            <a:endParaRPr lang="en-IN" dirty="0"/>
          </a:p>
        </p:txBody>
      </p:sp>
    </p:spTree>
    <p:extLst>
      <p:ext uri="{BB962C8B-B14F-4D97-AF65-F5344CB8AC3E}">
        <p14:creationId xmlns:p14="http://schemas.microsoft.com/office/powerpoint/2010/main" val="1607628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3F75-A738-4648-AB60-54F1A7C5A4F3}"/>
              </a:ext>
            </a:extLst>
          </p:cNvPr>
          <p:cNvSpPr>
            <a:spLocks noGrp="1"/>
          </p:cNvSpPr>
          <p:nvPr>
            <p:ph type="title"/>
          </p:nvPr>
        </p:nvSpPr>
        <p:spPr>
          <a:xfrm>
            <a:off x="913795" y="77002"/>
            <a:ext cx="10353762" cy="644893"/>
          </a:xfrm>
        </p:spPr>
        <p:txBody>
          <a:bodyPr>
            <a:normAutofit fontScale="90000"/>
          </a:bodyPr>
          <a:lstStyle/>
          <a:p>
            <a:r>
              <a:rPr lang="en-US" dirty="0"/>
              <a:t>INDEX</a:t>
            </a:r>
            <a:endParaRPr lang="en-IN" dirty="0"/>
          </a:p>
        </p:txBody>
      </p:sp>
      <p:sp>
        <p:nvSpPr>
          <p:cNvPr id="3" name="Content Placeholder 2">
            <a:extLst>
              <a:ext uri="{FF2B5EF4-FFF2-40B4-BE49-F238E27FC236}">
                <a16:creationId xmlns:a16="http://schemas.microsoft.com/office/drawing/2014/main" id="{827922DD-C8DD-426F-830B-30DBC2922761}"/>
              </a:ext>
            </a:extLst>
          </p:cNvPr>
          <p:cNvSpPr>
            <a:spLocks noGrp="1"/>
          </p:cNvSpPr>
          <p:nvPr>
            <p:ph idx="1"/>
          </p:nvPr>
        </p:nvSpPr>
        <p:spPr>
          <a:xfrm>
            <a:off x="913795" y="721895"/>
            <a:ext cx="10353762" cy="5765532"/>
          </a:xfrm>
        </p:spPr>
        <p:txBody>
          <a:bodyPr/>
          <a:lstStyle/>
          <a:p>
            <a:r>
              <a:rPr lang="en-US" dirty="0"/>
              <a:t>Abstract</a:t>
            </a:r>
          </a:p>
          <a:p>
            <a:r>
              <a:rPr lang="en-US" dirty="0"/>
              <a:t>Dashboard</a:t>
            </a:r>
          </a:p>
          <a:p>
            <a:r>
              <a:rPr lang="en-US" dirty="0"/>
              <a:t>Regional Sales</a:t>
            </a:r>
          </a:p>
          <a:p>
            <a:r>
              <a:rPr lang="en-US" dirty="0"/>
              <a:t>Regional Sales Result</a:t>
            </a:r>
          </a:p>
          <a:p>
            <a:r>
              <a:rPr lang="en-US" dirty="0"/>
              <a:t>Monthly Sales</a:t>
            </a:r>
          </a:p>
          <a:p>
            <a:r>
              <a:rPr lang="en-US" dirty="0"/>
              <a:t>Monthly Sales Result</a:t>
            </a:r>
          </a:p>
          <a:p>
            <a:r>
              <a:rPr lang="en-US" dirty="0"/>
              <a:t>Category Sales</a:t>
            </a:r>
          </a:p>
          <a:p>
            <a:r>
              <a:rPr lang="en-US" dirty="0"/>
              <a:t>Category Sales Result</a:t>
            </a:r>
          </a:p>
          <a:p>
            <a:r>
              <a:rPr lang="en-US" dirty="0"/>
              <a:t>Country Sales</a:t>
            </a:r>
          </a:p>
          <a:p>
            <a:r>
              <a:rPr lang="en-US" dirty="0"/>
              <a:t>Country Sales Result</a:t>
            </a:r>
          </a:p>
          <a:p>
            <a:r>
              <a:rPr lang="en-US" dirty="0"/>
              <a:t>Conclusion</a:t>
            </a:r>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2266794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5C099-11EB-4004-9B20-E299426902F0}"/>
              </a:ext>
            </a:extLst>
          </p:cNvPr>
          <p:cNvSpPr>
            <a:spLocks noGrp="1"/>
          </p:cNvSpPr>
          <p:nvPr>
            <p:ph type="title"/>
          </p:nvPr>
        </p:nvSpPr>
        <p:spPr/>
        <p:txBody>
          <a:bodyPr/>
          <a:lstStyle/>
          <a:p>
            <a:r>
              <a:rPr lang="en-US" dirty="0"/>
              <a:t>ABSTRACT</a:t>
            </a:r>
            <a:endParaRPr lang="en-IN" dirty="0"/>
          </a:p>
        </p:txBody>
      </p:sp>
      <p:sp>
        <p:nvSpPr>
          <p:cNvPr id="3" name="Content Placeholder 2">
            <a:extLst>
              <a:ext uri="{FF2B5EF4-FFF2-40B4-BE49-F238E27FC236}">
                <a16:creationId xmlns:a16="http://schemas.microsoft.com/office/drawing/2014/main" id="{C63A1E7D-42EE-423C-ADC5-1B98E22E1EE8}"/>
              </a:ext>
            </a:extLst>
          </p:cNvPr>
          <p:cNvSpPr>
            <a:spLocks noGrp="1"/>
          </p:cNvSpPr>
          <p:nvPr>
            <p:ph idx="1"/>
          </p:nvPr>
        </p:nvSpPr>
        <p:spPr/>
        <p:txBody>
          <a:bodyPr/>
          <a:lstStyle/>
          <a:p>
            <a:pPr algn="just"/>
            <a:r>
              <a:rPr lang="en-US" dirty="0"/>
              <a:t>This presentation provides a comprehensive analysis of global sales, examining various countries and regions while categorizing data into distinct product segments. By highlighting total sales figures and profit margins, The Project aims to identify key trends, regional performance, and potential growth opportunities within the international marketplace.</a:t>
            </a:r>
            <a:endParaRPr lang="en-IN" dirty="0"/>
          </a:p>
        </p:txBody>
      </p:sp>
    </p:spTree>
    <p:extLst>
      <p:ext uri="{BB962C8B-B14F-4D97-AF65-F5344CB8AC3E}">
        <p14:creationId xmlns:p14="http://schemas.microsoft.com/office/powerpoint/2010/main" val="3801697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3D98D-93EE-4802-AED8-0324819394DC}"/>
              </a:ext>
            </a:extLst>
          </p:cNvPr>
          <p:cNvSpPr>
            <a:spLocks noGrp="1"/>
          </p:cNvSpPr>
          <p:nvPr>
            <p:ph type="title"/>
          </p:nvPr>
        </p:nvSpPr>
        <p:spPr/>
        <p:txBody>
          <a:bodyPr/>
          <a:lstStyle/>
          <a:p>
            <a:r>
              <a:rPr lang="en-US" dirty="0"/>
              <a:t>DASHBOARD</a:t>
            </a:r>
            <a:endParaRPr lang="en-IN" dirty="0"/>
          </a:p>
        </p:txBody>
      </p:sp>
      <p:sp>
        <p:nvSpPr>
          <p:cNvPr id="3" name="Content Placeholder 2">
            <a:extLst>
              <a:ext uri="{FF2B5EF4-FFF2-40B4-BE49-F238E27FC236}">
                <a16:creationId xmlns:a16="http://schemas.microsoft.com/office/drawing/2014/main" id="{CA612649-4E4B-438F-B68D-EB6A6D104A21}"/>
              </a:ext>
            </a:extLst>
          </p:cNvPr>
          <p:cNvSpPr>
            <a:spLocks noGrp="1"/>
          </p:cNvSpPr>
          <p:nvPr>
            <p:ph idx="1"/>
          </p:nvPr>
        </p:nvSpPr>
        <p:spPr/>
        <p:txBody>
          <a:bodyPr/>
          <a:lstStyle/>
          <a:p>
            <a:pPr algn="just"/>
            <a:r>
              <a:rPr lang="en-US" dirty="0"/>
              <a:t>A dashboard in Power BI is a single-page, interactive visual display that consolidates key metrics and insights from multiple reports and datasets. It allows users to quickly monitor performance, track trends, and make data-driven decisions by presenting visualizations like charts, graphs, and KPIs in a user-friendly format. Dashboards are customizable, enabling users to focus on the most relevant information for their specific needs.</a:t>
            </a:r>
            <a:endParaRPr lang="en-IN" dirty="0"/>
          </a:p>
        </p:txBody>
      </p:sp>
    </p:spTree>
    <p:extLst>
      <p:ext uri="{BB962C8B-B14F-4D97-AF65-F5344CB8AC3E}">
        <p14:creationId xmlns:p14="http://schemas.microsoft.com/office/powerpoint/2010/main" val="3935547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5545-7DF0-4981-8883-F87ABE7FECF6}"/>
              </a:ext>
            </a:extLst>
          </p:cNvPr>
          <p:cNvSpPr>
            <a:spLocks noGrp="1"/>
          </p:cNvSpPr>
          <p:nvPr>
            <p:ph type="title"/>
          </p:nvPr>
        </p:nvSpPr>
        <p:spPr>
          <a:xfrm>
            <a:off x="913795" y="-105878"/>
            <a:ext cx="10353762" cy="798897"/>
          </a:xfrm>
        </p:spPr>
        <p:txBody>
          <a:bodyPr>
            <a:normAutofit/>
          </a:bodyPr>
          <a:lstStyle/>
          <a:p>
            <a:r>
              <a:rPr lang="en-US" dirty="0"/>
              <a:t>REGIONAL SALES</a:t>
            </a:r>
            <a:endParaRPr lang="en-IN" dirty="0"/>
          </a:p>
        </p:txBody>
      </p:sp>
      <p:sp>
        <p:nvSpPr>
          <p:cNvPr id="3" name="Content Placeholder 2">
            <a:extLst>
              <a:ext uri="{FF2B5EF4-FFF2-40B4-BE49-F238E27FC236}">
                <a16:creationId xmlns:a16="http://schemas.microsoft.com/office/drawing/2014/main" id="{50C83A02-F993-4D37-A45A-3C4029BBF8EF}"/>
              </a:ext>
            </a:extLst>
          </p:cNvPr>
          <p:cNvSpPr>
            <a:spLocks noGrp="1"/>
          </p:cNvSpPr>
          <p:nvPr>
            <p:ph idx="1"/>
          </p:nvPr>
        </p:nvSpPr>
        <p:spPr>
          <a:xfrm>
            <a:off x="913795" y="596766"/>
            <a:ext cx="10353762" cy="5958037"/>
          </a:xfrm>
        </p:spPr>
        <p:txBody>
          <a:bodyPr/>
          <a:lstStyle/>
          <a:p>
            <a:pPr algn="just"/>
            <a:r>
              <a:rPr lang="en-US" dirty="0"/>
              <a:t>Regional sales analysis involves selecting a specific region and year to generate a report that provides insights into sales performance. This report displays the total profits, the sum of sales, and the count of total orders within the selected region. By focusing on these metrics, users can evaluate the effectiveness of sales strategies and identify opportunities for growth in that particular area.</a:t>
            </a:r>
            <a:endParaRPr lang="en-IN" dirty="0"/>
          </a:p>
        </p:txBody>
      </p:sp>
      <p:pic>
        <p:nvPicPr>
          <p:cNvPr id="5" name="Picture 4">
            <a:extLst>
              <a:ext uri="{FF2B5EF4-FFF2-40B4-BE49-F238E27FC236}">
                <a16:creationId xmlns:a16="http://schemas.microsoft.com/office/drawing/2014/main" id="{6D64D8CF-11A9-4EF4-8005-FFD153E442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3185" y="2223880"/>
            <a:ext cx="7683895" cy="4330923"/>
          </a:xfrm>
          <a:prstGeom prst="rect">
            <a:avLst/>
          </a:prstGeom>
        </p:spPr>
      </p:pic>
    </p:spTree>
    <p:extLst>
      <p:ext uri="{BB962C8B-B14F-4D97-AF65-F5344CB8AC3E}">
        <p14:creationId xmlns:p14="http://schemas.microsoft.com/office/powerpoint/2010/main" val="1013682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FA20-69D8-4C20-A346-CAE01215CF33}"/>
              </a:ext>
            </a:extLst>
          </p:cNvPr>
          <p:cNvSpPr>
            <a:spLocks noGrp="1"/>
          </p:cNvSpPr>
          <p:nvPr>
            <p:ph type="title"/>
          </p:nvPr>
        </p:nvSpPr>
        <p:spPr>
          <a:xfrm>
            <a:off x="913795" y="0"/>
            <a:ext cx="10353762" cy="837398"/>
          </a:xfrm>
        </p:spPr>
        <p:txBody>
          <a:bodyPr>
            <a:normAutofit/>
          </a:bodyPr>
          <a:lstStyle/>
          <a:p>
            <a:r>
              <a:rPr lang="en-US" dirty="0"/>
              <a:t>REGIONAL SALES RESULT</a:t>
            </a:r>
            <a:endParaRPr lang="en-IN" dirty="0"/>
          </a:p>
        </p:txBody>
      </p:sp>
      <p:sp>
        <p:nvSpPr>
          <p:cNvPr id="3" name="Content Placeholder 2">
            <a:extLst>
              <a:ext uri="{FF2B5EF4-FFF2-40B4-BE49-F238E27FC236}">
                <a16:creationId xmlns:a16="http://schemas.microsoft.com/office/drawing/2014/main" id="{534D0C9D-FEC3-4987-BBDA-3DDB145A3E7D}"/>
              </a:ext>
            </a:extLst>
          </p:cNvPr>
          <p:cNvSpPr>
            <a:spLocks noGrp="1"/>
          </p:cNvSpPr>
          <p:nvPr>
            <p:ph idx="1"/>
          </p:nvPr>
        </p:nvSpPr>
        <p:spPr>
          <a:xfrm>
            <a:off x="913795" y="837398"/>
            <a:ext cx="10353762" cy="4953802"/>
          </a:xfrm>
        </p:spPr>
        <p:txBody>
          <a:bodyPr/>
          <a:lstStyle/>
          <a:p>
            <a:r>
              <a:rPr lang="en-US" dirty="0"/>
              <a:t>HERE IS THE RESULT FOR PREVIOUS VISUAL</a:t>
            </a:r>
            <a:endParaRPr lang="en-IN" dirty="0"/>
          </a:p>
        </p:txBody>
      </p:sp>
      <p:pic>
        <p:nvPicPr>
          <p:cNvPr id="5" name="Picture 4">
            <a:extLst>
              <a:ext uri="{FF2B5EF4-FFF2-40B4-BE49-F238E27FC236}">
                <a16:creationId xmlns:a16="http://schemas.microsoft.com/office/drawing/2014/main" id="{7BF12D0A-8F83-4425-A4E3-81D2633E5C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154" y="1266713"/>
            <a:ext cx="10520412" cy="5047459"/>
          </a:xfrm>
          <a:prstGeom prst="rect">
            <a:avLst/>
          </a:prstGeom>
        </p:spPr>
      </p:pic>
    </p:spTree>
    <p:extLst>
      <p:ext uri="{BB962C8B-B14F-4D97-AF65-F5344CB8AC3E}">
        <p14:creationId xmlns:p14="http://schemas.microsoft.com/office/powerpoint/2010/main" val="2941418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3CEB7-7260-4035-A16D-51DF08EC6D10}"/>
              </a:ext>
            </a:extLst>
          </p:cNvPr>
          <p:cNvSpPr>
            <a:spLocks noGrp="1"/>
          </p:cNvSpPr>
          <p:nvPr>
            <p:ph type="title"/>
          </p:nvPr>
        </p:nvSpPr>
        <p:spPr>
          <a:xfrm>
            <a:off x="913795" y="-211756"/>
            <a:ext cx="10353762" cy="856649"/>
          </a:xfrm>
        </p:spPr>
        <p:txBody>
          <a:bodyPr/>
          <a:lstStyle/>
          <a:p>
            <a:r>
              <a:rPr lang="en-US" dirty="0"/>
              <a:t>MONTHLY SALES</a:t>
            </a:r>
            <a:endParaRPr lang="en-IN" dirty="0"/>
          </a:p>
        </p:txBody>
      </p:sp>
      <p:sp>
        <p:nvSpPr>
          <p:cNvPr id="3" name="Content Placeholder 2">
            <a:extLst>
              <a:ext uri="{FF2B5EF4-FFF2-40B4-BE49-F238E27FC236}">
                <a16:creationId xmlns:a16="http://schemas.microsoft.com/office/drawing/2014/main" id="{4D7AB35E-562B-44C8-8FC0-94C2D7831EDF}"/>
              </a:ext>
            </a:extLst>
          </p:cNvPr>
          <p:cNvSpPr>
            <a:spLocks noGrp="1"/>
          </p:cNvSpPr>
          <p:nvPr>
            <p:ph idx="1"/>
          </p:nvPr>
        </p:nvSpPr>
        <p:spPr>
          <a:xfrm>
            <a:off x="913795" y="644893"/>
            <a:ext cx="10353762" cy="5938787"/>
          </a:xfrm>
        </p:spPr>
        <p:txBody>
          <a:bodyPr/>
          <a:lstStyle/>
          <a:p>
            <a:pPr algn="just"/>
            <a:r>
              <a:rPr lang="en-US" dirty="0"/>
              <a:t>Monthly sales analysis involves selecting a specific month and year to generate a detailed report. This report displays key metrics such as total sales revenue, profits, and the count of total orders for each month within the selected region. By breaking down performance month-by-month, users can identify seasonal trends, assess sales strategies, and pinpoint opportunities for improvement.</a:t>
            </a:r>
            <a:endParaRPr lang="en-IN" dirty="0"/>
          </a:p>
        </p:txBody>
      </p:sp>
      <p:pic>
        <p:nvPicPr>
          <p:cNvPr id="5" name="Picture 4">
            <a:extLst>
              <a:ext uri="{FF2B5EF4-FFF2-40B4-BE49-F238E27FC236}">
                <a16:creationId xmlns:a16="http://schemas.microsoft.com/office/drawing/2014/main" id="{D7D6AAA8-DCBA-42B3-BD62-25C09637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9656" y="2233706"/>
            <a:ext cx="7702946" cy="4349974"/>
          </a:xfrm>
          <a:prstGeom prst="rect">
            <a:avLst/>
          </a:prstGeom>
        </p:spPr>
      </p:pic>
    </p:spTree>
    <p:extLst>
      <p:ext uri="{BB962C8B-B14F-4D97-AF65-F5344CB8AC3E}">
        <p14:creationId xmlns:p14="http://schemas.microsoft.com/office/powerpoint/2010/main" val="1966920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6A5A2-F3FE-48E0-9BC1-47C7EABC5791}"/>
              </a:ext>
            </a:extLst>
          </p:cNvPr>
          <p:cNvSpPr>
            <a:spLocks noGrp="1"/>
          </p:cNvSpPr>
          <p:nvPr>
            <p:ph type="title"/>
          </p:nvPr>
        </p:nvSpPr>
        <p:spPr>
          <a:xfrm>
            <a:off x="913795" y="-115502"/>
            <a:ext cx="10353762" cy="962526"/>
          </a:xfrm>
        </p:spPr>
        <p:txBody>
          <a:bodyPr/>
          <a:lstStyle/>
          <a:p>
            <a:r>
              <a:rPr lang="en-US" dirty="0"/>
              <a:t>MONTHLY SALES RESULT</a:t>
            </a:r>
            <a:endParaRPr lang="en-IN" dirty="0"/>
          </a:p>
        </p:txBody>
      </p:sp>
      <p:sp>
        <p:nvSpPr>
          <p:cNvPr id="3" name="Content Placeholder 2">
            <a:extLst>
              <a:ext uri="{FF2B5EF4-FFF2-40B4-BE49-F238E27FC236}">
                <a16:creationId xmlns:a16="http://schemas.microsoft.com/office/drawing/2014/main" id="{27E8E393-A040-49AA-A1EA-CBB6B9D7AC4E}"/>
              </a:ext>
            </a:extLst>
          </p:cNvPr>
          <p:cNvSpPr>
            <a:spLocks noGrp="1"/>
          </p:cNvSpPr>
          <p:nvPr>
            <p:ph idx="1"/>
          </p:nvPr>
        </p:nvSpPr>
        <p:spPr>
          <a:xfrm>
            <a:off x="423512" y="683395"/>
            <a:ext cx="10844045" cy="6015788"/>
          </a:xfrm>
        </p:spPr>
        <p:txBody>
          <a:bodyPr/>
          <a:lstStyle/>
          <a:p>
            <a:r>
              <a:rPr lang="en-US" dirty="0"/>
              <a:t>HERE IS THE RESULT FOR PREVIOUS VISUAL</a:t>
            </a:r>
            <a:endParaRPr lang="en-IN" dirty="0"/>
          </a:p>
          <a:p>
            <a:pPr marL="36900" indent="0">
              <a:buNone/>
            </a:pPr>
            <a:endParaRPr lang="en-IN" dirty="0"/>
          </a:p>
        </p:txBody>
      </p:sp>
      <p:pic>
        <p:nvPicPr>
          <p:cNvPr id="5" name="Picture 4">
            <a:extLst>
              <a:ext uri="{FF2B5EF4-FFF2-40B4-BE49-F238E27FC236}">
                <a16:creationId xmlns:a16="http://schemas.microsoft.com/office/drawing/2014/main" id="{BBF5E822-9EC5-4F63-8CDA-815CC72503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443" y="1273064"/>
            <a:ext cx="10693250" cy="5358742"/>
          </a:xfrm>
          <a:prstGeom prst="rect">
            <a:avLst/>
          </a:prstGeom>
        </p:spPr>
      </p:pic>
    </p:spTree>
    <p:extLst>
      <p:ext uri="{BB962C8B-B14F-4D97-AF65-F5344CB8AC3E}">
        <p14:creationId xmlns:p14="http://schemas.microsoft.com/office/powerpoint/2010/main" val="1686185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98DE4-AF9A-4E87-AB48-2DDB6C02BB82}"/>
              </a:ext>
            </a:extLst>
          </p:cNvPr>
          <p:cNvSpPr>
            <a:spLocks noGrp="1"/>
          </p:cNvSpPr>
          <p:nvPr>
            <p:ph type="title"/>
          </p:nvPr>
        </p:nvSpPr>
        <p:spPr>
          <a:xfrm>
            <a:off x="913795" y="86628"/>
            <a:ext cx="10353762" cy="712270"/>
          </a:xfrm>
        </p:spPr>
        <p:txBody>
          <a:bodyPr/>
          <a:lstStyle/>
          <a:p>
            <a:r>
              <a:rPr lang="en-US" dirty="0"/>
              <a:t>CATEGORY SALES</a:t>
            </a:r>
            <a:endParaRPr lang="en-IN" dirty="0"/>
          </a:p>
        </p:txBody>
      </p:sp>
      <p:sp>
        <p:nvSpPr>
          <p:cNvPr id="3" name="Content Placeholder 2">
            <a:extLst>
              <a:ext uri="{FF2B5EF4-FFF2-40B4-BE49-F238E27FC236}">
                <a16:creationId xmlns:a16="http://schemas.microsoft.com/office/drawing/2014/main" id="{74BB69A2-531D-4094-ADAB-6CE40F544984}"/>
              </a:ext>
            </a:extLst>
          </p:cNvPr>
          <p:cNvSpPr>
            <a:spLocks noGrp="1"/>
          </p:cNvSpPr>
          <p:nvPr>
            <p:ph idx="1"/>
          </p:nvPr>
        </p:nvSpPr>
        <p:spPr>
          <a:xfrm>
            <a:off x="913795" y="875899"/>
            <a:ext cx="10353762" cy="5640404"/>
          </a:xfrm>
        </p:spPr>
        <p:txBody>
          <a:bodyPr/>
          <a:lstStyle/>
          <a:p>
            <a:pPr algn="just"/>
            <a:r>
              <a:rPr lang="en-US" dirty="0"/>
              <a:t>Category sales analysis focuses on a selected category and year, providing a detailed report that outlines performance across different product categories. This report highlights total sales revenue, profits, and the count of total orders for each category within the chosen region. By examining this data, users can identify high-performing categories, assess market demand, and strategize for future growth opportunities.</a:t>
            </a:r>
            <a:endParaRPr lang="en-IN" dirty="0"/>
          </a:p>
        </p:txBody>
      </p:sp>
      <p:pic>
        <p:nvPicPr>
          <p:cNvPr id="5" name="Picture 4">
            <a:extLst>
              <a:ext uri="{FF2B5EF4-FFF2-40B4-BE49-F238E27FC236}">
                <a16:creationId xmlns:a16="http://schemas.microsoft.com/office/drawing/2014/main" id="{6C383268-6D39-4178-BCB8-2FED2D471C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032" y="2440449"/>
            <a:ext cx="7645793" cy="4330923"/>
          </a:xfrm>
          <a:prstGeom prst="rect">
            <a:avLst/>
          </a:prstGeom>
        </p:spPr>
      </p:pic>
    </p:spTree>
    <p:extLst>
      <p:ext uri="{BB962C8B-B14F-4D97-AF65-F5344CB8AC3E}">
        <p14:creationId xmlns:p14="http://schemas.microsoft.com/office/powerpoint/2010/main" val="32022034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46</TotalTime>
  <Words>589</Words>
  <Application>Microsoft Office PowerPoint</Application>
  <PresentationFormat>Widescreen</PresentationFormat>
  <Paragraphs>46</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Calisto MT</vt:lpstr>
      <vt:lpstr>Times New Roman</vt:lpstr>
      <vt:lpstr>Wingdings 2</vt:lpstr>
      <vt:lpstr>Slate</vt:lpstr>
      <vt:lpstr>GLOBAL SALES REPORT</vt:lpstr>
      <vt:lpstr>INDEX</vt:lpstr>
      <vt:lpstr>ABSTRACT</vt:lpstr>
      <vt:lpstr>DASHBOARD</vt:lpstr>
      <vt:lpstr>REGIONAL SALES</vt:lpstr>
      <vt:lpstr>REGIONAL SALES RESULT</vt:lpstr>
      <vt:lpstr>MONTHLY SALES</vt:lpstr>
      <vt:lpstr>MONTHLY SALES RESULT</vt:lpstr>
      <vt:lpstr>CATEGORY SALES</vt:lpstr>
      <vt:lpstr>CATEGORY SALES RESULT</vt:lpstr>
      <vt:lpstr>COUNTRY SALES</vt:lpstr>
      <vt:lpstr>COUNTRY SALES RESULT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SALES REPORT</dc:title>
  <dc:creator>damarasingugowthambhaskar@gmail.com</dc:creator>
  <cp:lastModifiedBy>damarasingugowthambhaskar@gmail.com</cp:lastModifiedBy>
  <cp:revision>11</cp:revision>
  <dcterms:created xsi:type="dcterms:W3CDTF">2024-11-04T14:21:34Z</dcterms:created>
  <dcterms:modified xsi:type="dcterms:W3CDTF">2024-11-04T15:07:41Z</dcterms:modified>
</cp:coreProperties>
</file>